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rawings/drawing3.xml" ContentType="application/vnd.openxmlformats-officedocument.drawingml.chartshapes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6" r:id="rId3"/>
    <p:sldId id="257" r:id="rId4"/>
    <p:sldId id="258" r:id="rId5"/>
    <p:sldId id="271" r:id="rId6"/>
    <p:sldId id="272" r:id="rId7"/>
    <p:sldId id="269" r:id="rId8"/>
    <p:sldId id="270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User\Desktop\Ekonomika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User\Desktop\Ekonomika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User\Desktop\Ekonomika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User\Desktop\Ekonomik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hart>
    <c:view3D>
      <c:rAngAx val="1"/>
    </c:view3D>
    <c:plotArea>
      <c:layout>
        <c:manualLayout>
          <c:layoutTarget val="inner"/>
          <c:xMode val="edge"/>
          <c:yMode val="edge"/>
          <c:x val="7.1964003656706035E-2"/>
          <c:y val="6.1439689960925185E-2"/>
          <c:w val="0.75115081068505418"/>
          <c:h val="0.82011214519683373"/>
        </c:manualLayout>
      </c:layout>
      <c:bar3DChart>
        <c:barDir val="col"/>
        <c:grouping val="clustered"/>
        <c:ser>
          <c:idx val="0"/>
          <c:order val="0"/>
          <c:tx>
            <c:strRef>
              <c:f>Užimtumas!$B$4</c:f>
              <c:strCache>
                <c:ptCount val="1"/>
                <c:pt idx="0">
                  <c:v>Žemės ūkis</c:v>
                </c:pt>
              </c:strCache>
            </c:strRef>
          </c:tx>
          <c:cat>
            <c:numRef>
              <c:f>Užimtumas!$C$3:$Y$3</c:f>
              <c:numCache>
                <c:formatCode>General</c:formatCode>
                <c:ptCount val="23"/>
                <c:pt idx="0">
                  <c:v>1991</c:v>
                </c:pt>
                <c:pt idx="1">
                  <c:v>1992</c:v>
                </c:pt>
                <c:pt idx="2">
                  <c:v>1993</c:v>
                </c:pt>
                <c:pt idx="3">
                  <c:v>1994</c:v>
                </c:pt>
                <c:pt idx="4">
                  <c:v>1995</c:v>
                </c:pt>
                <c:pt idx="5">
                  <c:v>1996</c:v>
                </c:pt>
                <c:pt idx="6">
                  <c:v>1997</c:v>
                </c:pt>
                <c:pt idx="7">
                  <c:v>1998</c:v>
                </c:pt>
                <c:pt idx="8">
                  <c:v>1999</c:v>
                </c:pt>
                <c:pt idx="9">
                  <c:v>2000</c:v>
                </c:pt>
                <c:pt idx="10">
                  <c:v>2001</c:v>
                </c:pt>
                <c:pt idx="11">
                  <c:v>2002</c:v>
                </c:pt>
                <c:pt idx="12">
                  <c:v>2003</c:v>
                </c:pt>
                <c:pt idx="13">
                  <c:v>2004</c:v>
                </c:pt>
                <c:pt idx="14">
                  <c:v>2005</c:v>
                </c:pt>
                <c:pt idx="15">
                  <c:v>2006</c:v>
                </c:pt>
                <c:pt idx="16">
                  <c:v>2007</c:v>
                </c:pt>
                <c:pt idx="17">
                  <c:v>2008</c:v>
                </c:pt>
                <c:pt idx="18">
                  <c:v>2009</c:v>
                </c:pt>
                <c:pt idx="19">
                  <c:v>2010</c:v>
                </c:pt>
                <c:pt idx="20">
                  <c:v>2011</c:v>
                </c:pt>
                <c:pt idx="21">
                  <c:v>2012</c:v>
                </c:pt>
                <c:pt idx="22">
                  <c:v>2013</c:v>
                </c:pt>
              </c:numCache>
            </c:numRef>
          </c:cat>
          <c:val>
            <c:numRef>
              <c:f>Užimtumas!$C$4:$Y$4</c:f>
              <c:numCache>
                <c:formatCode>General</c:formatCode>
                <c:ptCount val="23"/>
                <c:pt idx="0">
                  <c:v>16.8</c:v>
                </c:pt>
                <c:pt idx="1">
                  <c:v>19.5</c:v>
                </c:pt>
                <c:pt idx="2">
                  <c:v>22.4</c:v>
                </c:pt>
                <c:pt idx="3">
                  <c:v>23.3</c:v>
                </c:pt>
                <c:pt idx="4">
                  <c:v>24.1</c:v>
                </c:pt>
                <c:pt idx="5">
                  <c:v>24.9</c:v>
                </c:pt>
                <c:pt idx="6">
                  <c:v>22.7</c:v>
                </c:pt>
                <c:pt idx="7">
                  <c:v>19.2</c:v>
                </c:pt>
                <c:pt idx="8">
                  <c:v>19.3</c:v>
                </c:pt>
                <c:pt idx="9">
                  <c:v>18.7</c:v>
                </c:pt>
                <c:pt idx="10">
                  <c:v>17.3</c:v>
                </c:pt>
                <c:pt idx="11">
                  <c:v>17.8</c:v>
                </c:pt>
                <c:pt idx="12">
                  <c:v>17.899999999999999</c:v>
                </c:pt>
                <c:pt idx="13">
                  <c:v>15.8</c:v>
                </c:pt>
                <c:pt idx="14">
                  <c:v>13.8</c:v>
                </c:pt>
                <c:pt idx="15">
                  <c:v>12.4</c:v>
                </c:pt>
                <c:pt idx="16">
                  <c:v>11</c:v>
                </c:pt>
                <c:pt idx="17">
                  <c:v>7.9</c:v>
                </c:pt>
                <c:pt idx="18">
                  <c:v>9.2000000000000011</c:v>
                </c:pt>
                <c:pt idx="19">
                  <c:v>9</c:v>
                </c:pt>
                <c:pt idx="20">
                  <c:v>8.7000000000000011</c:v>
                </c:pt>
                <c:pt idx="21">
                  <c:v>8.9</c:v>
                </c:pt>
                <c:pt idx="22">
                  <c:v>9.1</c:v>
                </c:pt>
              </c:numCache>
            </c:numRef>
          </c:val>
        </c:ser>
        <c:ser>
          <c:idx val="1"/>
          <c:order val="1"/>
          <c:tx>
            <c:strRef>
              <c:f>Užimtumas!$B$5</c:f>
              <c:strCache>
                <c:ptCount val="1"/>
                <c:pt idx="0">
                  <c:v>Pramonė ir statyba</c:v>
                </c:pt>
              </c:strCache>
            </c:strRef>
          </c:tx>
          <c:cat>
            <c:numRef>
              <c:f>Užimtumas!$C$3:$Y$3</c:f>
              <c:numCache>
                <c:formatCode>General</c:formatCode>
                <c:ptCount val="23"/>
                <c:pt idx="0">
                  <c:v>1991</c:v>
                </c:pt>
                <c:pt idx="1">
                  <c:v>1992</c:v>
                </c:pt>
                <c:pt idx="2">
                  <c:v>1993</c:v>
                </c:pt>
                <c:pt idx="3">
                  <c:v>1994</c:v>
                </c:pt>
                <c:pt idx="4">
                  <c:v>1995</c:v>
                </c:pt>
                <c:pt idx="5">
                  <c:v>1996</c:v>
                </c:pt>
                <c:pt idx="6">
                  <c:v>1997</c:v>
                </c:pt>
                <c:pt idx="7">
                  <c:v>1998</c:v>
                </c:pt>
                <c:pt idx="8">
                  <c:v>1999</c:v>
                </c:pt>
                <c:pt idx="9">
                  <c:v>2000</c:v>
                </c:pt>
                <c:pt idx="10">
                  <c:v>2001</c:v>
                </c:pt>
                <c:pt idx="11">
                  <c:v>2002</c:v>
                </c:pt>
                <c:pt idx="12">
                  <c:v>2003</c:v>
                </c:pt>
                <c:pt idx="13">
                  <c:v>2004</c:v>
                </c:pt>
                <c:pt idx="14">
                  <c:v>2005</c:v>
                </c:pt>
                <c:pt idx="15">
                  <c:v>2006</c:v>
                </c:pt>
                <c:pt idx="16">
                  <c:v>2007</c:v>
                </c:pt>
                <c:pt idx="17">
                  <c:v>2008</c:v>
                </c:pt>
                <c:pt idx="18">
                  <c:v>2009</c:v>
                </c:pt>
                <c:pt idx="19">
                  <c:v>2010</c:v>
                </c:pt>
                <c:pt idx="20">
                  <c:v>2011</c:v>
                </c:pt>
                <c:pt idx="21">
                  <c:v>2012</c:v>
                </c:pt>
                <c:pt idx="22">
                  <c:v>2013</c:v>
                </c:pt>
              </c:numCache>
            </c:numRef>
          </c:cat>
          <c:val>
            <c:numRef>
              <c:f>Užimtumas!$C$5:$Y$5</c:f>
              <c:numCache>
                <c:formatCode>General</c:formatCode>
                <c:ptCount val="23"/>
                <c:pt idx="0">
                  <c:v>33</c:v>
                </c:pt>
                <c:pt idx="1">
                  <c:v>33.5</c:v>
                </c:pt>
                <c:pt idx="2">
                  <c:v>33.1</c:v>
                </c:pt>
                <c:pt idx="3">
                  <c:v>33.200000000000003</c:v>
                </c:pt>
                <c:pt idx="4">
                  <c:v>33.800000000000004</c:v>
                </c:pt>
                <c:pt idx="5">
                  <c:v>32.1</c:v>
                </c:pt>
                <c:pt idx="6">
                  <c:v>33.300000000000004</c:v>
                </c:pt>
                <c:pt idx="7">
                  <c:v>28.7</c:v>
                </c:pt>
                <c:pt idx="8">
                  <c:v>27.3</c:v>
                </c:pt>
                <c:pt idx="9">
                  <c:v>26.8</c:v>
                </c:pt>
                <c:pt idx="10">
                  <c:v>27.1</c:v>
                </c:pt>
                <c:pt idx="11">
                  <c:v>27.5</c:v>
                </c:pt>
                <c:pt idx="12">
                  <c:v>28.1</c:v>
                </c:pt>
                <c:pt idx="13">
                  <c:v>28.2</c:v>
                </c:pt>
                <c:pt idx="14">
                  <c:v>29.1</c:v>
                </c:pt>
                <c:pt idx="15">
                  <c:v>29.7</c:v>
                </c:pt>
                <c:pt idx="16">
                  <c:v>31</c:v>
                </c:pt>
                <c:pt idx="17">
                  <c:v>30.5</c:v>
                </c:pt>
                <c:pt idx="18">
                  <c:v>27.1</c:v>
                </c:pt>
                <c:pt idx="19">
                  <c:v>24.6</c:v>
                </c:pt>
                <c:pt idx="20">
                  <c:v>24.4</c:v>
                </c:pt>
                <c:pt idx="21">
                  <c:v>25</c:v>
                </c:pt>
                <c:pt idx="22">
                  <c:v>26.3</c:v>
                </c:pt>
              </c:numCache>
            </c:numRef>
          </c:val>
        </c:ser>
        <c:ser>
          <c:idx val="2"/>
          <c:order val="2"/>
          <c:tx>
            <c:strRef>
              <c:f>Užimtumas!$B$6</c:f>
              <c:strCache>
                <c:ptCount val="1"/>
                <c:pt idx="0">
                  <c:v>Paslaugos</c:v>
                </c:pt>
              </c:strCache>
            </c:strRef>
          </c:tx>
          <c:cat>
            <c:numRef>
              <c:f>Užimtumas!$C$3:$Y$3</c:f>
              <c:numCache>
                <c:formatCode>General</c:formatCode>
                <c:ptCount val="23"/>
                <c:pt idx="0">
                  <c:v>1991</c:v>
                </c:pt>
                <c:pt idx="1">
                  <c:v>1992</c:v>
                </c:pt>
                <c:pt idx="2">
                  <c:v>1993</c:v>
                </c:pt>
                <c:pt idx="3">
                  <c:v>1994</c:v>
                </c:pt>
                <c:pt idx="4">
                  <c:v>1995</c:v>
                </c:pt>
                <c:pt idx="5">
                  <c:v>1996</c:v>
                </c:pt>
                <c:pt idx="6">
                  <c:v>1997</c:v>
                </c:pt>
                <c:pt idx="7">
                  <c:v>1998</c:v>
                </c:pt>
                <c:pt idx="8">
                  <c:v>1999</c:v>
                </c:pt>
                <c:pt idx="9">
                  <c:v>2000</c:v>
                </c:pt>
                <c:pt idx="10">
                  <c:v>2001</c:v>
                </c:pt>
                <c:pt idx="11">
                  <c:v>2002</c:v>
                </c:pt>
                <c:pt idx="12">
                  <c:v>2003</c:v>
                </c:pt>
                <c:pt idx="13">
                  <c:v>2004</c:v>
                </c:pt>
                <c:pt idx="14">
                  <c:v>2005</c:v>
                </c:pt>
                <c:pt idx="15">
                  <c:v>2006</c:v>
                </c:pt>
                <c:pt idx="16">
                  <c:v>2007</c:v>
                </c:pt>
                <c:pt idx="17">
                  <c:v>2008</c:v>
                </c:pt>
                <c:pt idx="18">
                  <c:v>2009</c:v>
                </c:pt>
                <c:pt idx="19">
                  <c:v>2010</c:v>
                </c:pt>
                <c:pt idx="20">
                  <c:v>2011</c:v>
                </c:pt>
                <c:pt idx="21">
                  <c:v>2012</c:v>
                </c:pt>
                <c:pt idx="22">
                  <c:v>2013</c:v>
                </c:pt>
              </c:numCache>
            </c:numRef>
          </c:cat>
          <c:val>
            <c:numRef>
              <c:f>Užimtumas!$C$6:$Y$6</c:f>
              <c:numCache>
                <c:formatCode>General</c:formatCode>
                <c:ptCount val="23"/>
                <c:pt idx="0">
                  <c:v>50.2</c:v>
                </c:pt>
                <c:pt idx="1">
                  <c:v>51.7</c:v>
                </c:pt>
                <c:pt idx="2">
                  <c:v>51.9</c:v>
                </c:pt>
                <c:pt idx="3">
                  <c:v>52.5</c:v>
                </c:pt>
                <c:pt idx="4">
                  <c:v>55.1</c:v>
                </c:pt>
                <c:pt idx="5">
                  <c:v>56</c:v>
                </c:pt>
                <c:pt idx="6">
                  <c:v>56.4</c:v>
                </c:pt>
                <c:pt idx="7">
                  <c:v>52.1</c:v>
                </c:pt>
                <c:pt idx="8">
                  <c:v>53.4</c:v>
                </c:pt>
                <c:pt idx="9">
                  <c:v>54.5</c:v>
                </c:pt>
                <c:pt idx="10">
                  <c:v>55.6</c:v>
                </c:pt>
                <c:pt idx="11">
                  <c:v>54.7</c:v>
                </c:pt>
                <c:pt idx="12">
                  <c:v>54</c:v>
                </c:pt>
                <c:pt idx="13">
                  <c:v>56</c:v>
                </c:pt>
                <c:pt idx="14">
                  <c:v>56.9</c:v>
                </c:pt>
                <c:pt idx="15">
                  <c:v>57.9</c:v>
                </c:pt>
                <c:pt idx="16">
                  <c:v>58</c:v>
                </c:pt>
                <c:pt idx="17">
                  <c:v>61.6</c:v>
                </c:pt>
                <c:pt idx="18">
                  <c:v>63.8</c:v>
                </c:pt>
                <c:pt idx="19">
                  <c:v>66.3</c:v>
                </c:pt>
                <c:pt idx="20">
                  <c:v>66.900000000000006</c:v>
                </c:pt>
                <c:pt idx="21">
                  <c:v>66.099999999999994</c:v>
                </c:pt>
                <c:pt idx="22">
                  <c:v>64.599999999999994</c:v>
                </c:pt>
              </c:numCache>
            </c:numRef>
          </c:val>
        </c:ser>
        <c:shape val="box"/>
        <c:axId val="61015552"/>
        <c:axId val="61017088"/>
        <c:axId val="0"/>
      </c:bar3DChart>
      <c:catAx>
        <c:axId val="610155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lt-LT"/>
          </a:p>
        </c:txPr>
        <c:crossAx val="61017088"/>
        <c:crosses val="autoZero"/>
        <c:auto val="1"/>
        <c:lblAlgn val="ctr"/>
        <c:lblOffset val="100"/>
      </c:catAx>
      <c:valAx>
        <c:axId val="6101708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lt-LT"/>
          </a:p>
        </c:txPr>
        <c:crossAx val="610155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67500557780042"/>
          <c:y val="0.41292516511108224"/>
          <c:w val="0.16869931905448293"/>
          <c:h val="0.14979652822813688"/>
        </c:manualLayout>
      </c:layout>
      <c:txPr>
        <a:bodyPr/>
        <a:lstStyle/>
        <a:p>
          <a:pPr>
            <a:defRPr sz="1200"/>
          </a:pPr>
          <a:endParaRPr lang="lt-LT"/>
        </a:p>
      </c:txPr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hart>
    <c:view3D>
      <c:rotX val="75"/>
      <c:rAngAx val="1"/>
    </c:view3D>
    <c:plotArea>
      <c:layout>
        <c:manualLayout>
          <c:layoutTarget val="inner"/>
          <c:xMode val="edge"/>
          <c:yMode val="edge"/>
          <c:x val="0.11789845983998298"/>
          <c:y val="1.4918038644634471E-2"/>
          <c:w val="0.58669866266716664"/>
          <c:h val="0.84509213584304033"/>
        </c:manualLayout>
      </c:layout>
      <c:bar3DChart>
        <c:barDir val="col"/>
        <c:grouping val="clustered"/>
        <c:ser>
          <c:idx val="0"/>
          <c:order val="0"/>
          <c:tx>
            <c:strRef>
              <c:f>Sheet2!$B$4</c:f>
              <c:strCache>
                <c:ptCount val="1"/>
                <c:pt idx="0">
                  <c:v>Iš viso:</c:v>
                </c:pt>
              </c:strCache>
            </c:strRef>
          </c:tx>
          <c:spPr>
            <a:ln w="28575">
              <a:noFill/>
            </a:ln>
          </c:spPr>
          <c:cat>
            <c:numRef>
              <c:f>Sheet2!$C$3:$L$3</c:f>
              <c:numCache>
                <c:formatCode>General</c:formatCode>
                <c:ptCount val="10"/>
                <c:pt idx="0">
                  <c:v>1994</c:v>
                </c:pt>
                <c:pt idx="1">
                  <c:v>1996</c:v>
                </c:pt>
                <c:pt idx="2">
                  <c:v>1998</c:v>
                </c:pt>
                <c:pt idx="3">
                  <c:v>2000</c:v>
                </c:pt>
                <c:pt idx="4">
                  <c:v>2002</c:v>
                </c:pt>
                <c:pt idx="5">
                  <c:v>2004</c:v>
                </c:pt>
                <c:pt idx="6">
                  <c:v>2006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</c:numCache>
            </c:numRef>
          </c:cat>
          <c:val>
            <c:numRef>
              <c:f>Sheet2!$C$4:$L$4</c:f>
              <c:numCache>
                <c:formatCode>General</c:formatCode>
                <c:ptCount val="10"/>
                <c:pt idx="0">
                  <c:v>1570.7</c:v>
                </c:pt>
                <c:pt idx="1">
                  <c:v>1597.6</c:v>
                </c:pt>
                <c:pt idx="2">
                  <c:v>1598.4</c:v>
                </c:pt>
                <c:pt idx="3">
                  <c:v>1397.8</c:v>
                </c:pt>
                <c:pt idx="4">
                  <c:v>1351.8</c:v>
                </c:pt>
                <c:pt idx="5">
                  <c:v>1438</c:v>
                </c:pt>
                <c:pt idx="6">
                  <c:v>1436.3</c:v>
                </c:pt>
                <c:pt idx="7">
                  <c:v>1247.7</c:v>
                </c:pt>
                <c:pt idx="8">
                  <c:v>1253.5999999999999</c:v>
                </c:pt>
                <c:pt idx="9">
                  <c:v>1275.7</c:v>
                </c:pt>
              </c:numCache>
            </c:numRef>
          </c:val>
        </c:ser>
        <c:ser>
          <c:idx val="1"/>
          <c:order val="1"/>
          <c:tx>
            <c:strRef>
              <c:f>Sheet2!$B$5</c:f>
              <c:strCache>
                <c:ptCount val="1"/>
                <c:pt idx="0">
                  <c:v>Aukštasis</c:v>
                </c:pt>
              </c:strCache>
            </c:strRef>
          </c:tx>
          <c:spPr>
            <a:ln w="28575">
              <a:noFill/>
            </a:ln>
          </c:spPr>
          <c:cat>
            <c:numRef>
              <c:f>Sheet2!$C$3:$L$3</c:f>
              <c:numCache>
                <c:formatCode>General</c:formatCode>
                <c:ptCount val="10"/>
                <c:pt idx="0">
                  <c:v>1994</c:v>
                </c:pt>
                <c:pt idx="1">
                  <c:v>1996</c:v>
                </c:pt>
                <c:pt idx="2">
                  <c:v>1998</c:v>
                </c:pt>
                <c:pt idx="3">
                  <c:v>2000</c:v>
                </c:pt>
                <c:pt idx="4">
                  <c:v>2002</c:v>
                </c:pt>
                <c:pt idx="5">
                  <c:v>2004</c:v>
                </c:pt>
                <c:pt idx="6">
                  <c:v>2006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</c:numCache>
            </c:numRef>
          </c:cat>
          <c:val>
            <c:numRef>
              <c:f>Sheet2!$C$5:$L$5</c:f>
              <c:numCache>
                <c:formatCode>General</c:formatCode>
                <c:ptCount val="10"/>
                <c:pt idx="0">
                  <c:v>314.3</c:v>
                </c:pt>
                <c:pt idx="1">
                  <c:v>318</c:v>
                </c:pt>
                <c:pt idx="2">
                  <c:v>323.39999999999992</c:v>
                </c:pt>
                <c:pt idx="3">
                  <c:v>293</c:v>
                </c:pt>
                <c:pt idx="4">
                  <c:v>268.3</c:v>
                </c:pt>
                <c:pt idx="5">
                  <c:v>293.10000000000002</c:v>
                </c:pt>
                <c:pt idx="6">
                  <c:v>312.8</c:v>
                </c:pt>
                <c:pt idx="7">
                  <c:v>437.8</c:v>
                </c:pt>
                <c:pt idx="8">
                  <c:v>449.7</c:v>
                </c:pt>
                <c:pt idx="9">
                  <c:v>459.6</c:v>
                </c:pt>
              </c:numCache>
            </c:numRef>
          </c:val>
        </c:ser>
        <c:ser>
          <c:idx val="2"/>
          <c:order val="2"/>
          <c:tx>
            <c:strRef>
              <c:f>Sheet2!$B$6</c:f>
              <c:strCache>
                <c:ptCount val="1"/>
                <c:pt idx="0">
                  <c:v>Aukštesnysis</c:v>
                </c:pt>
              </c:strCache>
            </c:strRef>
          </c:tx>
          <c:spPr>
            <a:ln w="28575">
              <a:noFill/>
            </a:ln>
          </c:spPr>
          <c:cat>
            <c:numRef>
              <c:f>Sheet2!$C$3:$L$3</c:f>
              <c:numCache>
                <c:formatCode>General</c:formatCode>
                <c:ptCount val="10"/>
                <c:pt idx="0">
                  <c:v>1994</c:v>
                </c:pt>
                <c:pt idx="1">
                  <c:v>1996</c:v>
                </c:pt>
                <c:pt idx="2">
                  <c:v>1998</c:v>
                </c:pt>
                <c:pt idx="3">
                  <c:v>2000</c:v>
                </c:pt>
                <c:pt idx="4">
                  <c:v>2002</c:v>
                </c:pt>
                <c:pt idx="5">
                  <c:v>2004</c:v>
                </c:pt>
                <c:pt idx="6">
                  <c:v>2006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</c:numCache>
            </c:numRef>
          </c:cat>
          <c:val>
            <c:numRef>
              <c:f>Sheet2!$C$6:$L$6</c:f>
              <c:numCache>
                <c:formatCode>General</c:formatCode>
                <c:ptCount val="10"/>
                <c:pt idx="0">
                  <c:v>402.1</c:v>
                </c:pt>
                <c:pt idx="1">
                  <c:v>376.4</c:v>
                </c:pt>
                <c:pt idx="2">
                  <c:v>398.1</c:v>
                </c:pt>
                <c:pt idx="3">
                  <c:v>99</c:v>
                </c:pt>
                <c:pt idx="4">
                  <c:v>100.4</c:v>
                </c:pt>
                <c:pt idx="5">
                  <c:v>97.6</c:v>
                </c:pt>
                <c:pt idx="6">
                  <c:v>105.5</c:v>
                </c:pt>
                <c:pt idx="7">
                  <c:v>59.8</c:v>
                </c:pt>
                <c:pt idx="8">
                  <c:v>56.7</c:v>
                </c:pt>
                <c:pt idx="9">
                  <c:v>55.3</c:v>
                </c:pt>
              </c:numCache>
            </c:numRef>
          </c:val>
        </c:ser>
        <c:ser>
          <c:idx val="3"/>
          <c:order val="3"/>
          <c:tx>
            <c:strRef>
              <c:f>Sheet2!$B$7</c:f>
              <c:strCache>
                <c:ptCount val="1"/>
                <c:pt idx="0">
                  <c:v>Vidurinis be profesinės kvalifikacijos</c:v>
                </c:pt>
              </c:strCache>
            </c:strRef>
          </c:tx>
          <c:spPr>
            <a:ln w="28575">
              <a:noFill/>
            </a:ln>
          </c:spPr>
          <c:cat>
            <c:numRef>
              <c:f>Sheet2!$C$3:$L$3</c:f>
              <c:numCache>
                <c:formatCode>General</c:formatCode>
                <c:ptCount val="10"/>
                <c:pt idx="0">
                  <c:v>1994</c:v>
                </c:pt>
                <c:pt idx="1">
                  <c:v>1996</c:v>
                </c:pt>
                <c:pt idx="2">
                  <c:v>1998</c:v>
                </c:pt>
                <c:pt idx="3">
                  <c:v>2000</c:v>
                </c:pt>
                <c:pt idx="4">
                  <c:v>2002</c:v>
                </c:pt>
                <c:pt idx="5">
                  <c:v>2004</c:v>
                </c:pt>
                <c:pt idx="6">
                  <c:v>2006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</c:numCache>
            </c:numRef>
          </c:cat>
          <c:val>
            <c:numRef>
              <c:f>Sheet2!$C$7:$L$7</c:f>
              <c:numCache>
                <c:formatCode>General</c:formatCode>
                <c:ptCount val="10"/>
                <c:pt idx="0">
                  <c:v>375.8</c:v>
                </c:pt>
                <c:pt idx="1">
                  <c:v>343.9</c:v>
                </c:pt>
                <c:pt idx="2">
                  <c:v>334</c:v>
                </c:pt>
                <c:pt idx="3">
                  <c:v>279</c:v>
                </c:pt>
                <c:pt idx="4">
                  <c:v>267.10000000000002</c:v>
                </c:pt>
                <c:pt idx="5">
                  <c:v>295.2</c:v>
                </c:pt>
                <c:pt idx="6">
                  <c:v>288.2</c:v>
                </c:pt>
                <c:pt idx="7">
                  <c:v>228.1</c:v>
                </c:pt>
                <c:pt idx="8">
                  <c:v>237.7</c:v>
                </c:pt>
                <c:pt idx="9">
                  <c:v>252.5</c:v>
                </c:pt>
              </c:numCache>
            </c:numRef>
          </c:val>
        </c:ser>
        <c:ser>
          <c:idx val="4"/>
          <c:order val="4"/>
          <c:tx>
            <c:strRef>
              <c:f>Sheet2!$B$8</c:f>
              <c:strCache>
                <c:ptCount val="1"/>
                <c:pt idx="0">
                  <c:v>Vidurinis su profesine kvalifikacija</c:v>
                </c:pt>
              </c:strCache>
            </c:strRef>
          </c:tx>
          <c:spPr>
            <a:ln w="28575">
              <a:noFill/>
            </a:ln>
          </c:spPr>
          <c:cat>
            <c:numRef>
              <c:f>Sheet2!$C$3:$L$3</c:f>
              <c:numCache>
                <c:formatCode>General</c:formatCode>
                <c:ptCount val="10"/>
                <c:pt idx="0">
                  <c:v>1994</c:v>
                </c:pt>
                <c:pt idx="1">
                  <c:v>1996</c:v>
                </c:pt>
                <c:pt idx="2">
                  <c:v>1998</c:v>
                </c:pt>
                <c:pt idx="3">
                  <c:v>2000</c:v>
                </c:pt>
                <c:pt idx="4">
                  <c:v>2002</c:v>
                </c:pt>
                <c:pt idx="5">
                  <c:v>2004</c:v>
                </c:pt>
                <c:pt idx="6">
                  <c:v>2006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</c:numCache>
            </c:numRef>
          </c:cat>
          <c:val>
            <c:numRef>
              <c:f>Sheet2!$C$8:$L$8</c:f>
              <c:numCache>
                <c:formatCode>General</c:formatCode>
                <c:ptCount val="10"/>
                <c:pt idx="0">
                  <c:v>194.3</c:v>
                </c:pt>
                <c:pt idx="1">
                  <c:v>276.3</c:v>
                </c:pt>
                <c:pt idx="2">
                  <c:v>269.7</c:v>
                </c:pt>
                <c:pt idx="3">
                  <c:v>150.69999999999999</c:v>
                </c:pt>
                <c:pt idx="4">
                  <c:v>112.3</c:v>
                </c:pt>
                <c:pt idx="5">
                  <c:v>141.69999999999999</c:v>
                </c:pt>
                <c:pt idx="6">
                  <c:v>147.19999999999999</c:v>
                </c:pt>
                <c:pt idx="7">
                  <c:v>260.8</c:v>
                </c:pt>
                <c:pt idx="8">
                  <c:v>259.3</c:v>
                </c:pt>
                <c:pt idx="9">
                  <c:v>265.7</c:v>
                </c:pt>
              </c:numCache>
            </c:numRef>
          </c:val>
        </c:ser>
        <c:ser>
          <c:idx val="5"/>
          <c:order val="5"/>
          <c:tx>
            <c:strRef>
              <c:f>Sheet2!$B$9</c:f>
              <c:strCache>
                <c:ptCount val="1"/>
                <c:pt idx="0">
                  <c:v>Pagrindinis,be profesinės kvalifikacijos</c:v>
                </c:pt>
              </c:strCache>
            </c:strRef>
          </c:tx>
          <c:spPr>
            <a:ln w="28575">
              <a:noFill/>
            </a:ln>
          </c:spPr>
          <c:cat>
            <c:numRef>
              <c:f>Sheet2!$C$3:$L$3</c:f>
              <c:numCache>
                <c:formatCode>General</c:formatCode>
                <c:ptCount val="10"/>
                <c:pt idx="0">
                  <c:v>1994</c:v>
                </c:pt>
                <c:pt idx="1">
                  <c:v>1996</c:v>
                </c:pt>
                <c:pt idx="2">
                  <c:v>1998</c:v>
                </c:pt>
                <c:pt idx="3">
                  <c:v>2000</c:v>
                </c:pt>
                <c:pt idx="4">
                  <c:v>2002</c:v>
                </c:pt>
                <c:pt idx="5">
                  <c:v>2004</c:v>
                </c:pt>
                <c:pt idx="6">
                  <c:v>2006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</c:numCache>
            </c:numRef>
          </c:cat>
          <c:val>
            <c:numRef>
              <c:f>Sheet2!$C$9:$L$9</c:f>
              <c:numCache>
                <c:formatCode>General</c:formatCode>
                <c:ptCount val="10"/>
                <c:pt idx="0">
                  <c:v>149.1</c:v>
                </c:pt>
                <c:pt idx="1">
                  <c:v>137.80000000000001</c:v>
                </c:pt>
                <c:pt idx="2">
                  <c:v>131.80000000000001</c:v>
                </c:pt>
                <c:pt idx="3">
                  <c:v>105.8</c:v>
                </c:pt>
                <c:pt idx="4">
                  <c:v>102.1</c:v>
                </c:pt>
                <c:pt idx="5">
                  <c:v>123.9</c:v>
                </c:pt>
                <c:pt idx="6">
                  <c:v>123.1</c:v>
                </c:pt>
                <c:pt idx="7">
                  <c:v>50.6</c:v>
                </c:pt>
                <c:pt idx="8">
                  <c:v>48.1</c:v>
                </c:pt>
                <c:pt idx="9">
                  <c:v>48.8</c:v>
                </c:pt>
              </c:numCache>
            </c:numRef>
          </c:val>
        </c:ser>
        <c:ser>
          <c:idx val="6"/>
          <c:order val="6"/>
          <c:tx>
            <c:strRef>
              <c:f>Sheet2!$B$10</c:f>
              <c:strCache>
                <c:ptCount val="1"/>
                <c:pt idx="0">
                  <c:v>Pagrindinis,su profesine kvalifikacija</c:v>
                </c:pt>
              </c:strCache>
            </c:strRef>
          </c:tx>
          <c:spPr>
            <a:ln w="28575">
              <a:noFill/>
            </a:ln>
          </c:spPr>
          <c:cat>
            <c:numRef>
              <c:f>Sheet2!$C$3:$L$3</c:f>
              <c:numCache>
                <c:formatCode>General</c:formatCode>
                <c:ptCount val="10"/>
                <c:pt idx="0">
                  <c:v>1994</c:v>
                </c:pt>
                <c:pt idx="1">
                  <c:v>1996</c:v>
                </c:pt>
                <c:pt idx="2">
                  <c:v>1998</c:v>
                </c:pt>
                <c:pt idx="3">
                  <c:v>2000</c:v>
                </c:pt>
                <c:pt idx="4">
                  <c:v>2002</c:v>
                </c:pt>
                <c:pt idx="5">
                  <c:v>2004</c:v>
                </c:pt>
                <c:pt idx="6">
                  <c:v>2006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</c:numCache>
            </c:numRef>
          </c:cat>
          <c:val>
            <c:numRef>
              <c:f>Sheet2!$C$10:$L$10</c:f>
              <c:numCache>
                <c:formatCode>General</c:formatCode>
                <c:ptCount val="10"/>
                <c:pt idx="0">
                  <c:v>62.7</c:v>
                </c:pt>
                <c:pt idx="1">
                  <c:v>83.5</c:v>
                </c:pt>
                <c:pt idx="2">
                  <c:v>83.2</c:v>
                </c:pt>
                <c:pt idx="3">
                  <c:v>68.599999999999994</c:v>
                </c:pt>
                <c:pt idx="4">
                  <c:v>68.599999999999994</c:v>
                </c:pt>
                <c:pt idx="5">
                  <c:v>56.7</c:v>
                </c:pt>
                <c:pt idx="6">
                  <c:v>53.8</c:v>
                </c:pt>
                <c:pt idx="7">
                  <c:v>31.8</c:v>
                </c:pt>
                <c:pt idx="8">
                  <c:v>33.1</c:v>
                </c:pt>
                <c:pt idx="9">
                  <c:v>29.6</c:v>
                </c:pt>
              </c:numCache>
            </c:numRef>
          </c:val>
        </c:ser>
        <c:ser>
          <c:idx val="7"/>
          <c:order val="7"/>
          <c:tx>
            <c:strRef>
              <c:f>Sheet2!$B$11</c:f>
              <c:strCache>
                <c:ptCount val="1"/>
                <c:pt idx="0">
                  <c:v>Pradinis</c:v>
                </c:pt>
              </c:strCache>
            </c:strRef>
          </c:tx>
          <c:spPr>
            <a:ln w="28575">
              <a:noFill/>
            </a:ln>
          </c:spPr>
          <c:cat>
            <c:numRef>
              <c:f>Sheet2!$C$3:$L$3</c:f>
              <c:numCache>
                <c:formatCode>General</c:formatCode>
                <c:ptCount val="10"/>
                <c:pt idx="0">
                  <c:v>1994</c:v>
                </c:pt>
                <c:pt idx="1">
                  <c:v>1996</c:v>
                </c:pt>
                <c:pt idx="2">
                  <c:v>1998</c:v>
                </c:pt>
                <c:pt idx="3">
                  <c:v>2000</c:v>
                </c:pt>
                <c:pt idx="4">
                  <c:v>2002</c:v>
                </c:pt>
                <c:pt idx="5">
                  <c:v>2004</c:v>
                </c:pt>
                <c:pt idx="6">
                  <c:v>2006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</c:numCache>
            </c:numRef>
          </c:cat>
          <c:val>
            <c:numRef>
              <c:f>Sheet2!$C$11:$L$11</c:f>
              <c:numCache>
                <c:formatCode>General</c:formatCode>
                <c:ptCount val="10"/>
                <c:pt idx="0">
                  <c:v>72.400000000000006</c:v>
                </c:pt>
                <c:pt idx="1">
                  <c:v>61.7</c:v>
                </c:pt>
                <c:pt idx="2">
                  <c:v>58.1</c:v>
                </c:pt>
                <c:pt idx="3">
                  <c:v>50.4</c:v>
                </c:pt>
                <c:pt idx="4">
                  <c:v>37.300000000000011</c:v>
                </c:pt>
                <c:pt idx="5">
                  <c:v>25.1</c:v>
                </c:pt>
                <c:pt idx="6">
                  <c:v>16.3</c:v>
                </c:pt>
                <c:pt idx="7">
                  <c:v>3</c:v>
                </c:pt>
                <c:pt idx="8">
                  <c:v>2.4</c:v>
                </c:pt>
                <c:pt idx="9">
                  <c:v>2.5</c:v>
                </c:pt>
              </c:numCache>
            </c:numRef>
          </c:val>
        </c:ser>
        <c:shape val="box"/>
        <c:axId val="61073664"/>
        <c:axId val="64897024"/>
        <c:axId val="0"/>
      </c:bar3DChart>
      <c:catAx>
        <c:axId val="61073664"/>
        <c:scaling>
          <c:orientation val="minMax"/>
        </c:scaling>
        <c:axPos val="b"/>
        <c:numFmt formatCode="General" sourceLinked="1"/>
        <c:tickLblPos val="nextTo"/>
        <c:crossAx val="64897024"/>
        <c:crosses val="autoZero"/>
        <c:auto val="1"/>
        <c:lblAlgn val="ctr"/>
        <c:lblOffset val="100"/>
      </c:catAx>
      <c:valAx>
        <c:axId val="6489702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100"/>
            </a:pPr>
            <a:endParaRPr lang="lt-LT"/>
          </a:p>
        </c:txPr>
        <c:crossAx val="610736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189447830942619"/>
          <c:y val="0.25143754865450424"/>
          <c:w val="0.29763431894101783"/>
          <c:h val="0.49712463210633112"/>
        </c:manualLayout>
      </c:layout>
      <c:txPr>
        <a:bodyPr/>
        <a:lstStyle/>
        <a:p>
          <a:pPr>
            <a:defRPr sz="1100"/>
          </a:pPr>
          <a:endParaRPr lang="lt-LT"/>
        </a:p>
      </c:txPr>
    </c:legend>
    <c:plotVisOnly val="1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style val="34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1631185373185916"/>
          <c:y val="0.11425130403003421"/>
          <c:w val="0.79764464194174645"/>
          <c:h val="0.71205592753648472"/>
        </c:manualLayout>
      </c:layout>
      <c:bar3DChart>
        <c:barDir val="col"/>
        <c:grouping val="stacked"/>
        <c:ser>
          <c:idx val="0"/>
          <c:order val="0"/>
          <c:tx>
            <c:v>Laikotarpis</c:v>
          </c:tx>
          <c:cat>
            <c:numRef>
              <c:f>Nedarbas!$C$3:$P$3</c:f>
              <c:numCache>
                <c:formatCode>General</c:formatCode>
                <c:ptCount val="14"/>
                <c:pt idx="0">
                  <c:v>1991</c:v>
                </c:pt>
                <c:pt idx="1">
                  <c:v>1992</c:v>
                </c:pt>
                <c:pt idx="2">
                  <c:v>1993</c:v>
                </c:pt>
                <c:pt idx="3">
                  <c:v>1994</c:v>
                </c:pt>
                <c:pt idx="4">
                  <c:v>1995</c:v>
                </c:pt>
                <c:pt idx="5">
                  <c:v>1996</c:v>
                </c:pt>
                <c:pt idx="6">
                  <c:v>1997</c:v>
                </c:pt>
                <c:pt idx="7">
                  <c:v>1998</c:v>
                </c:pt>
                <c:pt idx="8">
                  <c:v>1999</c:v>
                </c:pt>
                <c:pt idx="9">
                  <c:v>2000</c:v>
                </c:pt>
                <c:pt idx="10">
                  <c:v>2001</c:v>
                </c:pt>
                <c:pt idx="11">
                  <c:v>2002</c:v>
                </c:pt>
                <c:pt idx="12">
                  <c:v>2003</c:v>
                </c:pt>
                <c:pt idx="13">
                  <c:v>2004</c:v>
                </c:pt>
              </c:numCache>
            </c:numRef>
          </c:cat>
          <c:val>
            <c:numRef>
              <c:f>Nedarbas!$C$4:$P$4</c:f>
              <c:numCache>
                <c:formatCode>General</c:formatCode>
                <c:ptCount val="14"/>
                <c:pt idx="0">
                  <c:v>0.30000000000000016</c:v>
                </c:pt>
                <c:pt idx="1">
                  <c:v>1.3</c:v>
                </c:pt>
                <c:pt idx="2">
                  <c:v>4.4000000000000004</c:v>
                </c:pt>
                <c:pt idx="3">
                  <c:v>3.8</c:v>
                </c:pt>
                <c:pt idx="4">
                  <c:v>6.1</c:v>
                </c:pt>
                <c:pt idx="5">
                  <c:v>7.1</c:v>
                </c:pt>
                <c:pt idx="6">
                  <c:v>5.9</c:v>
                </c:pt>
                <c:pt idx="7">
                  <c:v>6.4</c:v>
                </c:pt>
                <c:pt idx="8">
                  <c:v>8.4</c:v>
                </c:pt>
                <c:pt idx="9">
                  <c:v>11.5</c:v>
                </c:pt>
                <c:pt idx="10">
                  <c:v>12.5</c:v>
                </c:pt>
                <c:pt idx="11">
                  <c:v>11.3</c:v>
                </c:pt>
                <c:pt idx="12">
                  <c:v>10.3</c:v>
                </c:pt>
                <c:pt idx="13">
                  <c:v>6.8</c:v>
                </c:pt>
              </c:numCache>
            </c:numRef>
          </c:val>
        </c:ser>
        <c:shape val="box"/>
        <c:axId val="64921600"/>
        <c:axId val="64923136"/>
        <c:axId val="0"/>
      </c:bar3DChart>
      <c:catAx>
        <c:axId val="649216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lt-LT"/>
          </a:p>
        </c:txPr>
        <c:crossAx val="64923136"/>
        <c:crosses val="autoZero"/>
        <c:auto val="1"/>
        <c:lblAlgn val="ctr"/>
        <c:lblOffset val="100"/>
      </c:catAx>
      <c:valAx>
        <c:axId val="6492313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lt-LT"/>
          </a:p>
        </c:txPr>
        <c:crossAx val="64921600"/>
        <c:crosses val="autoZero"/>
        <c:crossBetween val="between"/>
      </c:valAx>
    </c:plotArea>
    <c:plotVisOnly val="1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style val="34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7.9125595411684679E-2"/>
          <c:y val="8.8996971473253389E-2"/>
          <c:w val="0.87215551181102369"/>
          <c:h val="0.74380767142815862"/>
        </c:manualLayout>
      </c:layout>
      <c:bar3DChart>
        <c:barDir val="col"/>
        <c:grouping val="stacked"/>
        <c:ser>
          <c:idx val="0"/>
          <c:order val="0"/>
          <c:cat>
            <c:numRef>
              <c:f>Nedarbas!$C$7:$L$7</c:f>
              <c:numCache>
                <c:formatCode>General</c:formatCod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numCache>
            </c:numRef>
          </c:cat>
          <c:val>
            <c:numRef>
              <c:f>Nedarbas!$C$8:$L$8</c:f>
              <c:numCache>
                <c:formatCode>General</c:formatCode>
                <c:ptCount val="10"/>
                <c:pt idx="0">
                  <c:v>6.8</c:v>
                </c:pt>
                <c:pt idx="1">
                  <c:v>4.9000000000000004</c:v>
                </c:pt>
                <c:pt idx="2">
                  <c:v>3.4</c:v>
                </c:pt>
                <c:pt idx="3">
                  <c:v>3.2</c:v>
                </c:pt>
                <c:pt idx="4">
                  <c:v>3.4</c:v>
                </c:pt>
                <c:pt idx="5">
                  <c:v>9.4</c:v>
                </c:pt>
                <c:pt idx="6">
                  <c:v>14.5</c:v>
                </c:pt>
                <c:pt idx="7">
                  <c:v>13.1</c:v>
                </c:pt>
                <c:pt idx="8">
                  <c:v>11.7</c:v>
                </c:pt>
                <c:pt idx="9">
                  <c:v>10.9</c:v>
                </c:pt>
              </c:numCache>
            </c:numRef>
          </c:val>
        </c:ser>
        <c:shape val="box"/>
        <c:axId val="64963712"/>
        <c:axId val="64965248"/>
        <c:axId val="0"/>
      </c:bar3DChart>
      <c:catAx>
        <c:axId val="649637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lt-LT"/>
          </a:p>
        </c:txPr>
        <c:crossAx val="64965248"/>
        <c:crosses val="autoZero"/>
        <c:auto val="1"/>
        <c:lblAlgn val="ctr"/>
        <c:lblOffset val="100"/>
      </c:catAx>
      <c:valAx>
        <c:axId val="6496524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lt-LT"/>
          </a:p>
        </c:txPr>
        <c:crossAx val="64963712"/>
        <c:crosses val="autoZero"/>
        <c:crossBetween val="between"/>
      </c:valAx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0.03583</cdr:x>
      <cdr:y>0</cdr:y>
    </cdr:from>
    <cdr:to>
      <cdr:x>0.12655</cdr:x>
      <cdr:y>0.06079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0014" y="0"/>
          <a:ext cx="759551" cy="317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lt-LT" sz="1200" dirty="0"/>
            <a:t>Proc</a:t>
          </a:r>
          <a:r>
            <a:rPr lang="lt-LT" sz="1100" dirty="0"/>
            <a:t>.</a:t>
          </a:r>
        </a:p>
      </cdr:txBody>
    </cdr:sp>
  </cdr:relSizeAnchor>
  <cdr:relSizeAnchor xmlns:cdr="http://schemas.openxmlformats.org/drawingml/2006/chartDrawing">
    <cdr:from>
      <cdr:x>0.83618</cdr:x>
      <cdr:y>0.83562</cdr:y>
    </cdr:from>
    <cdr:to>
      <cdr:x>0.9388</cdr:x>
      <cdr:y>0.93115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000924" y="4357718"/>
          <a:ext cx="859183" cy="4981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lt-LT" sz="1200" dirty="0"/>
            <a:t>Metai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0.68717</cdr:x>
      <cdr:y>0.80928</cdr:y>
    </cdr:from>
    <cdr:to>
      <cdr:x>0.79581</cdr:x>
      <cdr:y>0.88402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000626" y="2990850"/>
          <a:ext cx="790575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lt-LT" sz="1100" dirty="0"/>
            <a:t>Metai</a:t>
          </a:r>
        </a:p>
      </cdr:txBody>
    </cdr:sp>
  </cdr:relSizeAnchor>
  <cdr:relSizeAnchor xmlns:cdr="http://schemas.openxmlformats.org/drawingml/2006/chartDrawing">
    <cdr:from>
      <cdr:x>0.01374</cdr:x>
      <cdr:y>0.08634</cdr:y>
    </cdr:from>
    <cdr:to>
      <cdr:x>0.07134</cdr:x>
      <cdr:y>0.37113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0013" y="319087"/>
          <a:ext cx="419100" cy="10525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/>
        <a:lstStyle xmlns:a="http://schemas.openxmlformats.org/drawingml/2006/main"/>
        <a:p xmlns:a="http://schemas.openxmlformats.org/drawingml/2006/main">
          <a:r>
            <a:rPr lang="lt-LT" sz="1100" dirty="0"/>
            <a:t>Gyventojų</a:t>
          </a:r>
          <a:r>
            <a:rPr lang="lt-LT" sz="1100" baseline="0" dirty="0"/>
            <a:t> sk.</a:t>
          </a:r>
          <a:endParaRPr lang="lt-LT" sz="1100" dirty="0"/>
        </a:p>
      </cdr:txBody>
    </cdr:sp>
  </cdr:relSizeAnchor>
  <cdr:relSizeAnchor xmlns:cdr="http://schemas.openxmlformats.org/drawingml/2006/chartDrawing">
    <cdr:from>
      <cdr:x>0.24107</cdr:x>
      <cdr:y>0.92322</cdr:y>
    </cdr:from>
    <cdr:to>
      <cdr:x>0.56568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928802" y="5226729"/>
          <a:ext cx="2597204" cy="4168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lt-LT" sz="1200" dirty="0"/>
            <a:t>Užimtų gyventojų išsilavinimas</a:t>
          </a:r>
        </a:p>
        <a:p xmlns:a="http://schemas.openxmlformats.org/drawingml/2006/main">
          <a:pPr algn="ctr"/>
          <a:r>
            <a:rPr lang="lt-LT" sz="1200" dirty="0"/>
            <a:t>(vidutinis metinis skaičius, tūkst.)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0.05172</cdr:x>
      <cdr:y>0.06757</cdr:y>
    </cdr:from>
    <cdr:to>
      <cdr:x>0.14512</cdr:x>
      <cdr:y>0.10871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28628" y="357190"/>
          <a:ext cx="773988" cy="2174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200" dirty="0"/>
            <a:t>Proc.</a:t>
          </a:r>
          <a:endParaRPr lang="lt-LT" sz="1200" dirty="0"/>
        </a:p>
      </cdr:txBody>
    </cdr:sp>
  </cdr:relSizeAnchor>
  <cdr:relSizeAnchor xmlns:cdr="http://schemas.openxmlformats.org/drawingml/2006/chartDrawing">
    <cdr:from>
      <cdr:x>0.08242</cdr:x>
      <cdr:y>0.85759</cdr:y>
    </cdr:from>
    <cdr:to>
      <cdr:x>0.32601</cdr:x>
      <cdr:y>0.98101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28625" y="2581275"/>
          <a:ext cx="1266825" cy="3714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lt-LT" sz="1100"/>
        </a:p>
      </cdr:txBody>
    </cdr:sp>
  </cdr:relSizeAnchor>
  <cdr:relSizeAnchor xmlns:cdr="http://schemas.openxmlformats.org/drawingml/2006/chartDrawing">
    <cdr:from>
      <cdr:x>0.03663</cdr:x>
      <cdr:y>0.80063</cdr:y>
    </cdr:from>
    <cdr:to>
      <cdr:x>0.25641</cdr:x>
      <cdr:y>0.94937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90500" y="2409825"/>
          <a:ext cx="1143000" cy="4476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lt-LT" sz="1100"/>
        </a:p>
      </cdr:txBody>
    </cdr:sp>
  </cdr:relSizeAnchor>
  <cdr:relSizeAnchor xmlns:cdr="http://schemas.openxmlformats.org/drawingml/2006/chartDrawing">
    <cdr:from>
      <cdr:x>0.23276</cdr:x>
      <cdr:y>0.93243</cdr:y>
    </cdr:from>
    <cdr:to>
      <cdr:x>0.6943</cdr:x>
      <cdr:y>0.99889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928826" y="4929222"/>
          <a:ext cx="3824693" cy="3513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en-US" sz="1800" dirty="0" err="1"/>
            <a:t>Lietuvos</a:t>
          </a:r>
          <a:r>
            <a:rPr lang="en-US" sz="1800" dirty="0"/>
            <a:t> </a:t>
          </a:r>
          <a:r>
            <a:rPr lang="en-US" sz="1800" dirty="0" err="1"/>
            <a:t>darbo</a:t>
          </a:r>
          <a:r>
            <a:rPr lang="en-US" sz="1800" dirty="0"/>
            <a:t> </a:t>
          </a:r>
          <a:r>
            <a:rPr lang="en-US" sz="1800" dirty="0" err="1"/>
            <a:t>bir</a:t>
          </a:r>
          <a:r>
            <a:rPr lang="lt-LT" sz="1800" dirty="0"/>
            <a:t>žos</a:t>
          </a:r>
          <a:r>
            <a:rPr lang="lt-LT" sz="1800" baseline="0" dirty="0"/>
            <a:t> </a:t>
          </a:r>
          <a:r>
            <a:rPr lang="lt-LT" sz="1600" baseline="0" dirty="0"/>
            <a:t>duomenimis</a:t>
          </a:r>
          <a:endParaRPr lang="lt-LT" sz="1600" dirty="0"/>
        </a:p>
      </cdr:txBody>
    </cdr:sp>
  </cdr:relSizeAnchor>
  <cdr:relSizeAnchor xmlns:cdr="http://schemas.openxmlformats.org/drawingml/2006/chartDrawing">
    <cdr:from>
      <cdr:x>0.85345</cdr:x>
      <cdr:y>0.87838</cdr:y>
    </cdr:from>
    <cdr:to>
      <cdr:x>0.95659</cdr:x>
      <cdr:y>0.95375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7072362" y="4643470"/>
          <a:ext cx="854750" cy="3984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lt-LT" sz="1200" dirty="0" smtClean="0"/>
            <a:t>Metai</a:t>
          </a:r>
          <a:endParaRPr lang="lt-LT" sz="12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0.03125</cdr:x>
      <cdr:y>0.02525</cdr:y>
    </cdr:from>
    <cdr:to>
      <cdr:x>0.12465</cdr:x>
      <cdr:y>0.06639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7148" y="114288"/>
          <a:ext cx="768645" cy="1861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200" dirty="0"/>
            <a:t>Proc</a:t>
          </a:r>
          <a:r>
            <a:rPr lang="en-US" sz="1100" dirty="0"/>
            <a:t>.</a:t>
          </a:r>
          <a:endParaRPr lang="lt-LT" sz="1100" dirty="0"/>
        </a:p>
      </cdr:txBody>
    </cdr:sp>
  </cdr:relSizeAnchor>
  <cdr:relSizeAnchor xmlns:cdr="http://schemas.openxmlformats.org/drawingml/2006/chartDrawing">
    <cdr:from>
      <cdr:x>0.08242</cdr:x>
      <cdr:y>0.85759</cdr:y>
    </cdr:from>
    <cdr:to>
      <cdr:x>0.32601</cdr:x>
      <cdr:y>0.98101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28625" y="2581275"/>
          <a:ext cx="1266825" cy="3714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lt-LT" sz="1100"/>
        </a:p>
      </cdr:txBody>
    </cdr:sp>
  </cdr:relSizeAnchor>
  <cdr:relSizeAnchor xmlns:cdr="http://schemas.openxmlformats.org/drawingml/2006/chartDrawing">
    <cdr:from>
      <cdr:x>0.03663</cdr:x>
      <cdr:y>0.80063</cdr:y>
    </cdr:from>
    <cdr:to>
      <cdr:x>0.25641</cdr:x>
      <cdr:y>0.94937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90500" y="2409825"/>
          <a:ext cx="1143000" cy="4476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lt-LT" sz="1100"/>
        </a:p>
      </cdr:txBody>
    </cdr:sp>
  </cdr:relSizeAnchor>
  <cdr:relSizeAnchor xmlns:cdr="http://schemas.openxmlformats.org/drawingml/2006/chartDrawing">
    <cdr:from>
      <cdr:x>0.29167</cdr:x>
      <cdr:y>0.93056</cdr:y>
    </cdr:from>
    <cdr:to>
      <cdr:x>0.75321</cdr:x>
      <cdr:y>0.99702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400288" y="4786346"/>
          <a:ext cx="3798290" cy="3418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600" dirty="0" err="1"/>
            <a:t>Lietuvos</a:t>
          </a:r>
          <a:r>
            <a:rPr lang="en-US" sz="1600" dirty="0"/>
            <a:t> </a:t>
          </a:r>
          <a:r>
            <a:rPr lang="en-US" sz="1600" dirty="0" err="1"/>
            <a:t>darbo</a:t>
          </a:r>
          <a:r>
            <a:rPr lang="en-US" sz="1600" dirty="0"/>
            <a:t> </a:t>
          </a:r>
          <a:r>
            <a:rPr lang="en-US" sz="1600" dirty="0" err="1"/>
            <a:t>bir</a:t>
          </a:r>
          <a:r>
            <a:rPr lang="lt-LT" sz="1600" dirty="0"/>
            <a:t>žos</a:t>
          </a:r>
          <a:r>
            <a:rPr lang="lt-LT" sz="1600" baseline="0" dirty="0"/>
            <a:t> duomenimis</a:t>
          </a:r>
          <a:endParaRPr lang="lt-LT" sz="1600" dirty="0"/>
        </a:p>
      </cdr:txBody>
    </cdr:sp>
  </cdr:relSizeAnchor>
  <cdr:relSizeAnchor xmlns:cdr="http://schemas.openxmlformats.org/drawingml/2006/chartDrawing">
    <cdr:from>
      <cdr:x>0.89374</cdr:x>
      <cdr:y>0.86181</cdr:y>
    </cdr:from>
    <cdr:to>
      <cdr:x>1</cdr:x>
      <cdr:y>0.93718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7400948" y="3900502"/>
          <a:ext cx="874494" cy="3411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lt-LT" sz="1200" dirty="0" smtClean="0"/>
            <a:t>Metai</a:t>
          </a:r>
          <a:endParaRPr lang="lt-LT" sz="12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296DE0-F9F9-4F01-BCE2-E56F8C3DE4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ADB206-AB87-4AB2-9335-FD87F52C5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5873B2-2FAB-4F86-96A7-655D951106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B1561-343C-4B7F-AFAE-7197AE9053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F091C-BC6F-485F-B38D-84AE894FD4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EF3E4-F7AC-4DD1-9ED2-CE259A208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B7151-8D4D-461B-BC05-006BEEC6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54B779-DFD4-4940-B2AE-86AD04D43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FD16BE-C17B-403A-95D9-D218683E7A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21B80F-C2FB-4961-B4CC-99368A872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49D15-64B1-4A75-8C23-8272FCFA8B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EA23A5D-2C4F-4152-9BCF-4C1C96FDD8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nb.lt/lt/apzvalgos/lietuvos-ekonomikos-perspektyvos/2012/lietuvos-ekonomikos-perspektyvos" TargetMode="External"/><Relationship Id="rId7" Type="http://schemas.openxmlformats.org/officeDocument/2006/relationships/hyperlink" Target="https://osp.stat.gov.lt/" TargetMode="External"/><Relationship Id="rId2" Type="http://schemas.openxmlformats.org/officeDocument/2006/relationships/hyperlink" Target="http://lt.wikipedia.org/wiki/Lietuvos_ekonomik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konomika.lt/ekonomikos-terminu-zodynas" TargetMode="External"/><Relationship Id="rId5" Type="http://schemas.openxmlformats.org/officeDocument/2006/relationships/hyperlink" Target="http://www.lb.lt/lietuvos_ekonomikos_apzvalga_1" TargetMode="External"/><Relationship Id="rId4" Type="http://schemas.openxmlformats.org/officeDocument/2006/relationships/hyperlink" Target="http://www.ldb.lt/INFORMACIJA/DARBORINKA/Puslapiai/default.asp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57290" y="1000108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lt-LT" sz="3600" dirty="0" smtClean="0"/>
              <a:t>Darbo rinkos sektorinė ir profesinė sudėtis bei jos kitimo analizė Lietuvoje nuo 1991m. Iki 2013m.</a:t>
            </a:r>
            <a:endParaRPr lang="lt-LT" sz="36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3108" y="5357826"/>
            <a:ext cx="6572296" cy="1071570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endParaRPr lang="lt-LT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Informacijos šaltiniai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28736"/>
            <a:ext cx="7786742" cy="5000660"/>
          </a:xfrm>
        </p:spPr>
        <p:txBody>
          <a:bodyPr>
            <a:normAutofit fontScale="92500" lnSpcReduction="20000"/>
          </a:bodyPr>
          <a:lstStyle/>
          <a:p>
            <a:r>
              <a:rPr lang="lt-LT" dirty="0" smtClean="0">
                <a:hlinkClick r:id="rId2"/>
              </a:rPr>
              <a:t>http://lt.wikipedia.org/wiki/Lietuvos_ekonomika</a:t>
            </a:r>
            <a:endParaRPr lang="lt-LT" dirty="0" smtClean="0"/>
          </a:p>
          <a:p>
            <a:r>
              <a:rPr lang="lt-LT" dirty="0" smtClean="0">
                <a:hlinkClick r:id="rId3"/>
              </a:rPr>
              <a:t>https://www.dnb.lt/lt/apzvalgos/lietuvos-ekonomikos-perspektyvos/2012/lietuvos-ekonomikos-perspektyvos</a:t>
            </a:r>
            <a:endParaRPr lang="lt-LT" dirty="0" smtClean="0"/>
          </a:p>
          <a:p>
            <a:r>
              <a:rPr lang="lt-LT" dirty="0" smtClean="0">
                <a:hlinkClick r:id="rId4"/>
              </a:rPr>
              <a:t>http://www.ldb.lt/INFORMACIJA/DARBORINKA/Puslapiai/default.aspx</a:t>
            </a:r>
            <a:endParaRPr lang="lt-LT" dirty="0" smtClean="0"/>
          </a:p>
          <a:p>
            <a:r>
              <a:rPr lang="lt-LT" dirty="0" smtClean="0">
                <a:hlinkClick r:id="rId5"/>
              </a:rPr>
              <a:t>http://www.lb.lt/lietuvos_ekonomikos_apzvalga_1</a:t>
            </a:r>
            <a:endParaRPr lang="lt-LT" dirty="0" smtClean="0"/>
          </a:p>
          <a:p>
            <a:r>
              <a:rPr lang="lt-LT" dirty="0" smtClean="0">
                <a:hlinkClick r:id="rId6"/>
              </a:rPr>
              <a:t>http://www.ekonomika.lt/ekonomikos-terminu-zodynas</a:t>
            </a:r>
            <a:endParaRPr lang="lt-LT" dirty="0" smtClean="0"/>
          </a:p>
          <a:p>
            <a:r>
              <a:rPr lang="lt-LT" dirty="0" smtClean="0">
                <a:hlinkClick r:id="rId7"/>
              </a:rPr>
              <a:t>https://osp.stat.gov.lt/</a:t>
            </a:r>
            <a:endParaRPr lang="lt-LT" dirty="0" smtClean="0"/>
          </a:p>
          <a:p>
            <a:endParaRPr lang="lt-LT" dirty="0" smtClean="0"/>
          </a:p>
          <a:p>
            <a:endParaRPr lang="lt-LT" dirty="0" smtClean="0"/>
          </a:p>
          <a:p>
            <a:endParaRPr lang="lt-LT" dirty="0" smtClean="0"/>
          </a:p>
          <a:p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28670"/>
            <a:ext cx="7848600" cy="5197493"/>
          </a:xfrm>
        </p:spPr>
        <p:txBody>
          <a:bodyPr/>
          <a:lstStyle/>
          <a:p>
            <a:pPr>
              <a:buNone/>
            </a:pPr>
            <a:r>
              <a:rPr lang="lt-LT" dirty="0" smtClean="0"/>
              <a:t>Tikslai:</a:t>
            </a:r>
          </a:p>
          <a:p>
            <a:r>
              <a:rPr lang="lt-LT" dirty="0" smtClean="0"/>
              <a:t>Išsiaiškinti darbo rinkos sektorinę ir profesinę sudėtį;</a:t>
            </a:r>
          </a:p>
          <a:p>
            <a:r>
              <a:rPr lang="lt-LT" dirty="0" smtClean="0"/>
              <a:t>Išanalizuoti jų kitimo analizę Lietuvoje 1991-2013m.</a:t>
            </a:r>
          </a:p>
          <a:p>
            <a:endParaRPr lang="lt-LT" dirty="0" smtClean="0"/>
          </a:p>
          <a:p>
            <a:pPr>
              <a:buNone/>
            </a:pPr>
            <a:endParaRPr lang="lt-LT" dirty="0" smtClean="0"/>
          </a:p>
          <a:p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4290"/>
            <a:ext cx="8162956" cy="6643710"/>
          </a:xfrm>
        </p:spPr>
        <p:txBody>
          <a:bodyPr>
            <a:normAutofit fontScale="77500" lnSpcReduction="20000"/>
          </a:bodyPr>
          <a:lstStyle/>
          <a:p>
            <a:endParaRPr lang="lt-LT" b="1" dirty="0" smtClean="0"/>
          </a:p>
          <a:p>
            <a:r>
              <a:rPr lang="lt-LT" b="1" dirty="0" smtClean="0"/>
              <a:t>Nedarbas</a:t>
            </a:r>
            <a:r>
              <a:rPr lang="lt-LT" dirty="0" smtClean="0"/>
              <a:t> – socialinis reiškinys, kurio esmė ta, kad dalis šalies gyventojų, galinčių ir norinčių dirbti samdomąjį darbą, neturi darbo.</a:t>
            </a:r>
          </a:p>
          <a:p>
            <a:r>
              <a:rPr lang="lt-LT" b="1" dirty="0" smtClean="0"/>
              <a:t>Nedarbo lygis</a:t>
            </a:r>
            <a:r>
              <a:rPr lang="lt-LT" dirty="0" smtClean="0"/>
              <a:t> - bedarbių skaičiaus procentinis santykis su ekonomiškai aktyvių gyventojų skaičiumi.</a:t>
            </a:r>
          </a:p>
          <a:p>
            <a:r>
              <a:rPr lang="lt-LT" b="1" dirty="0" smtClean="0"/>
              <a:t>Darbo rinka </a:t>
            </a:r>
            <a:r>
              <a:rPr lang="lt-LT" dirty="0" smtClean="0"/>
              <a:t>- Darbo jėgos pardavimo ir pirkimo ekonominių santykių sistema, kurioje formuojasi darbo pasiūla ir paklausa bei jo kaina – darbo užmokestis.</a:t>
            </a:r>
          </a:p>
          <a:p>
            <a:r>
              <a:rPr lang="lt-LT" b="1" dirty="0" smtClean="0"/>
              <a:t>Makroekonominiai rodikliai </a:t>
            </a:r>
            <a:r>
              <a:rPr lang="lt-LT" dirty="0" smtClean="0"/>
              <a:t>– statistiniai duomenys, pagal kuriuos galima spręsti apie esamą valstybės ekonomikos būklę atsižvelgiant į konkrečią ūkio sritį (pramonę, darbo rinką, prekybą ir kt.)</a:t>
            </a:r>
          </a:p>
          <a:p>
            <a:r>
              <a:rPr lang="lt-LT" b="1" dirty="0" smtClean="0"/>
              <a:t>Užimtumas</a:t>
            </a:r>
            <a:r>
              <a:rPr lang="lt-LT" dirty="0" smtClean="0"/>
              <a:t> - teisėta darbinė žmonių veikla, kuriant materialines vertybes ir teikiant paslaugas, siekiant patenkinti asmeninius ir visuomeninius poreikius, duodanti jiems uždarbį (darbo pajamas). </a:t>
            </a:r>
          </a:p>
          <a:p>
            <a:r>
              <a:rPr lang="lt-LT" b="1" dirty="0" smtClean="0"/>
              <a:t>Užimtumo lygis</a:t>
            </a:r>
            <a:r>
              <a:rPr lang="lt-LT" dirty="0" smtClean="0"/>
              <a:t> – užimtų 15–64 m. amžiaus gyventojų ir tos pačios amžiaus grupės gyventojų santykis.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57166"/>
            <a:ext cx="7848600" cy="5768997"/>
          </a:xfrm>
        </p:spPr>
        <p:txBody>
          <a:bodyPr/>
          <a:lstStyle/>
          <a:p>
            <a:pPr>
              <a:buNone/>
            </a:pPr>
            <a:r>
              <a:rPr lang="lt-LT" dirty="0" smtClean="0"/>
              <a:t>Ekonominiai sektoriai Lietuvoje:</a:t>
            </a:r>
          </a:p>
          <a:p>
            <a:r>
              <a:rPr lang="lt-LT" dirty="0" smtClean="0"/>
              <a:t>Žemės ūkis</a:t>
            </a:r>
          </a:p>
          <a:p>
            <a:r>
              <a:rPr lang="lt-LT" dirty="0" smtClean="0"/>
              <a:t>Pramonė</a:t>
            </a:r>
          </a:p>
          <a:p>
            <a:r>
              <a:rPr lang="lt-LT" dirty="0" smtClean="0"/>
              <a:t>Paslaugos</a:t>
            </a:r>
          </a:p>
          <a:p>
            <a:r>
              <a:rPr lang="lt-LT" dirty="0" smtClean="0"/>
              <a:t>Statyba</a:t>
            </a:r>
          </a:p>
          <a:p>
            <a:endParaRPr lang="lt-LT" dirty="0" smtClean="0"/>
          </a:p>
          <a:p>
            <a:pPr>
              <a:buNone/>
            </a:pPr>
            <a:endParaRPr lang="lt-LT" dirty="0" smtClean="0"/>
          </a:p>
          <a:p>
            <a:pPr>
              <a:buNone/>
            </a:pPr>
            <a:endParaRPr lang="lt-LT" dirty="0"/>
          </a:p>
        </p:txBody>
      </p:sp>
      <p:pic>
        <p:nvPicPr>
          <p:cNvPr id="5" name="Picture 4" descr="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2214554"/>
            <a:ext cx="5696712" cy="3776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/>
              <a:t>Gyventojų užimtumo lygis pagal ekonominius sektorius., proc.</a:t>
            </a:r>
            <a:endParaRPr lang="lt-LT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71524" y="1357298"/>
          <a:ext cx="8372476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dirty="0" smtClean="0"/>
              <a:t>Darbo rinkos profesinė sudėtis</a:t>
            </a:r>
            <a:endParaRPr lang="lt-LT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43000" y="1214422"/>
          <a:ext cx="8001000" cy="5429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/>
              <a:t>Nedarbo lygis 1991-2004m., proc.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071538" y="1285860"/>
          <a:ext cx="7786742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/>
              <a:t>Nedarbo lygis 2004-2013m., proc.</a:t>
            </a:r>
            <a:endParaRPr lang="lt-LT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71538" y="1285860"/>
          <a:ext cx="7615262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lt-LT" dirty="0" smtClean="0"/>
              <a:t>Išvados: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1546"/>
            <a:ext cx="8091518" cy="5500726"/>
          </a:xfrm>
        </p:spPr>
        <p:txBody>
          <a:bodyPr>
            <a:normAutofit fontScale="92500"/>
          </a:bodyPr>
          <a:lstStyle/>
          <a:p>
            <a:endParaRPr lang="lt-LT" b="1" dirty="0" smtClean="0"/>
          </a:p>
          <a:p>
            <a:r>
              <a:rPr lang="lt-LT" dirty="0" smtClean="0"/>
              <a:t>Darbo rinką aktyviai veikia ekonominė situacija;</a:t>
            </a:r>
          </a:p>
          <a:p>
            <a:r>
              <a:rPr lang="lt-LT" dirty="0" smtClean="0"/>
              <a:t>Pasibaigus ekonominei krizei bedarbių skaičius po truputį mažėja ir 2013m. jis siekė 10,9 </a:t>
            </a:r>
            <a:r>
              <a:rPr lang="en-US" dirty="0" smtClean="0"/>
              <a:t>%.</a:t>
            </a:r>
          </a:p>
          <a:p>
            <a:r>
              <a:rPr lang="lt-LT" dirty="0" smtClean="0"/>
              <a:t>Didėjant užimtų gyventojų skaičiui, didėja gyventojų užimtumo lygis. </a:t>
            </a:r>
            <a:endParaRPr lang="en-US" dirty="0" smtClean="0"/>
          </a:p>
          <a:p>
            <a:r>
              <a:rPr lang="en-US" dirty="0" smtClean="0"/>
              <a:t>Per 1991-2013 met</a:t>
            </a:r>
            <a:r>
              <a:rPr lang="lt-LT" dirty="0" smtClean="0"/>
              <a:t>ų laikotarpį daugiausiai sumažėjo asmenų, dirbančių žemės ūkyje.</a:t>
            </a:r>
          </a:p>
          <a:p>
            <a:r>
              <a:rPr lang="lt-LT" dirty="0" smtClean="0"/>
              <a:t>Didėja gyventojų skaičius su aukštuoju išsilavinimu.</a:t>
            </a:r>
          </a:p>
          <a:p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1076</TotalTime>
  <Words>313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Darbo rinkos sektorinė ir profesinė sudėtis bei jos kitimo analizė Lietuvoje nuo 1991m. Iki 2013m.</vt:lpstr>
      <vt:lpstr>Slide 2</vt:lpstr>
      <vt:lpstr>Slide 3</vt:lpstr>
      <vt:lpstr>Slide 4</vt:lpstr>
      <vt:lpstr>Gyventojų užimtumo lygis pagal ekonominius sektorius., proc.</vt:lpstr>
      <vt:lpstr>Darbo rinkos profesinė sudėtis</vt:lpstr>
      <vt:lpstr>Nedarbo lygis 1991-2004m., proc.</vt:lpstr>
      <vt:lpstr>Nedarbo lygis 2004-2013m., proc.</vt:lpstr>
      <vt:lpstr>Išvados:</vt:lpstr>
      <vt:lpstr>Informacijos šaltiniai</vt:lpstr>
    </vt:vector>
  </TitlesOfParts>
  <Company>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Organizacijos sėkmės rodikliai</dc:title>
  <dc:creator>User</dc:creator>
  <cp:lastModifiedBy>Gintaras</cp:lastModifiedBy>
  <cp:revision>97</cp:revision>
  <dcterms:created xsi:type="dcterms:W3CDTF">2013-11-24T10:19:12Z</dcterms:created>
  <dcterms:modified xsi:type="dcterms:W3CDTF">2015-10-15T17:07:38Z</dcterms:modified>
</cp:coreProperties>
</file>